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2"/>
  </p:handoutMasterIdLst>
  <p:sldIdLst>
    <p:sldId id="258" r:id="rId3"/>
    <p:sldId id="259" r:id="rId4"/>
    <p:sldId id="260" r:id="rId5"/>
    <p:sldId id="261" r:id="rId6"/>
    <p:sldId id="262" r:id="rId7"/>
    <p:sldId id="263" r:id="rId8"/>
    <p:sldId id="25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52999-5602-4FB8-9F4C-FAD9305E9210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50E82-6A49-4587-BD8A-D8FB32D5DE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ADFB-F205-46B0-A91D-F030740B1395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105F-3E92-4612-913B-EAC20E866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57158" y="857232"/>
            <a:ext cx="5572164" cy="4500594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428596" y="928670"/>
            <a:ext cx="8501122" cy="5710480"/>
            <a:chOff x="428596" y="928670"/>
            <a:chExt cx="8501122" cy="5710480"/>
          </a:xfrm>
        </p:grpSpPr>
        <p:pic>
          <p:nvPicPr>
            <p:cNvPr id="32774" name="Picture 6" descr="http://sitka.ucoz.ru/_ph/5/704866053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929322" y="4214818"/>
              <a:ext cx="2928958" cy="242433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Picture 2" descr="http://www.22.mchs.gov.ru/upload/images/history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72198" y="1214422"/>
              <a:ext cx="2857520" cy="264320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" name="Прямоугольник 6"/>
            <p:cNvSpPr/>
            <p:nvPr/>
          </p:nvSpPr>
          <p:spPr>
            <a:xfrm>
              <a:off x="428596" y="928670"/>
              <a:ext cx="5357850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61950" algn="just"/>
              <a:r>
                <a:rPr lang="ru-RU" sz="1800" b="1" dirty="0" smtClean="0">
                  <a:latin typeface="Arial" pitchFamily="34" charset="0"/>
                  <a:cs typeface="Arial" pitchFamily="34" charset="0"/>
                </a:rPr>
                <a:t>История МПВО-ГО-МЧС России начинается с февраля 1918 года, когда в Петрограде был создан штаб воздушной обороны города под руководством Н.И. </a:t>
              </a:r>
              <a:r>
                <a:rPr lang="ru-RU" sz="1800" b="1" dirty="0" err="1" smtClean="0">
                  <a:latin typeface="Arial" pitchFamily="34" charset="0"/>
                  <a:cs typeface="Arial" pitchFamily="34" charset="0"/>
                </a:rPr>
                <a:t>Подвойского</a:t>
              </a:r>
              <a:r>
                <a:rPr lang="ru-RU" sz="1800" b="1" dirty="0" smtClean="0">
                  <a:latin typeface="Arial" pitchFamily="34" charset="0"/>
                  <a:cs typeface="Arial" pitchFamily="34" charset="0"/>
                </a:rPr>
                <a:t>. </a:t>
              </a:r>
            </a:p>
            <a:p>
              <a:pPr indent="361950" algn="just"/>
              <a:r>
                <a:rPr lang="ru-RU" sz="1800" dirty="0" smtClean="0">
                  <a:latin typeface="Arial" pitchFamily="34" charset="0"/>
                  <a:cs typeface="Arial" pitchFamily="34" charset="0"/>
                </a:rPr>
                <a:t>В марте 1918 года Комитетом революционной обороны в воззвании</a:t>
              </a:r>
              <a:r>
                <a:rPr lang="ru-RU" sz="1800" b="1" dirty="0" smtClean="0">
                  <a:latin typeface="Arial" pitchFamily="34" charset="0"/>
                  <a:cs typeface="Arial" pitchFamily="34" charset="0"/>
                </a:rPr>
                <a:t> "К населению Петрограда и его окрестностей" </a:t>
              </a:r>
              <a:r>
                <a:rPr lang="ru-RU" sz="1800" dirty="0" smtClean="0">
                  <a:latin typeface="Arial" pitchFamily="34" charset="0"/>
                  <a:cs typeface="Arial" pitchFamily="34" charset="0"/>
                </a:rPr>
                <a:t>ставились цели, задачи и порядок организации противовоздушной и противохимической обороны населения и территории России. Воззвание установило </a:t>
              </a:r>
              <a:r>
                <a:rPr lang="ru-RU" sz="1800" b="1" dirty="0" smtClean="0">
                  <a:latin typeface="Arial" pitchFamily="34" charset="0"/>
                  <a:cs typeface="Arial" pitchFamily="34" charset="0"/>
                </a:rPr>
                <a:t>правила поведения населения</a:t>
              </a:r>
              <a:r>
                <a:rPr lang="ru-RU" sz="1800" dirty="0" smtClean="0">
                  <a:latin typeface="Arial" pitchFamily="34" charset="0"/>
                  <a:cs typeface="Arial" pitchFamily="34" charset="0"/>
                </a:rPr>
                <a:t> в условиях воздушного нападения и явилось </a:t>
              </a:r>
              <a:r>
                <a:rPr lang="ru-RU" sz="1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первым документом</a:t>
              </a:r>
              <a:r>
                <a:rPr lang="ru-RU" sz="1800" dirty="0" smtClean="0">
                  <a:latin typeface="Arial" pitchFamily="34" charset="0"/>
                  <a:cs typeface="Arial" pitchFamily="34" charset="0"/>
                </a:rPr>
                <a:t>, определяющим мероприятия гражданской обороны.</a:t>
              </a:r>
              <a:endParaRPr lang="ru-RU" sz="1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928662" y="285728"/>
            <a:ext cx="7286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ИСТОРИЯ СОЗДАНИЯ ГРАЖДАНСКОЙ ОБОРОНЫ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214810" y="428604"/>
            <a:ext cx="4643470" cy="3071834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http://rpp.nashaucheba.ru/pars_docs/refs/26/25338/img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571480"/>
            <a:ext cx="3888432" cy="2805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ttp://02.mchs.gov.ru/upload/iblock/7fa/7fae8bd5a80cfba5867f2b1eeb356e0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6" y="3643314"/>
            <a:ext cx="592935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6248" y="467540"/>
            <a:ext cx="4429156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just">
              <a:lnSpc>
                <a:spcPct val="90000"/>
              </a:lnSpc>
            </a:pPr>
            <a:r>
              <a:rPr lang="ru-RU" sz="1800" b="1" dirty="0" smtClean="0">
                <a:solidFill>
                  <a:srgbClr val="C00000"/>
                </a:solidFill>
              </a:rPr>
              <a:t>4 октября 1932 года</a:t>
            </a:r>
            <a:r>
              <a:rPr lang="ru-RU" sz="1800" dirty="0" smtClean="0"/>
              <a:t> </a:t>
            </a:r>
            <a:r>
              <a:rPr lang="ru-RU" dirty="0" smtClean="0"/>
              <a:t>Советом Народных Комиссаров СССР было </a:t>
            </a:r>
            <a:r>
              <a:rPr lang="ru-RU" sz="1800" dirty="0" smtClean="0"/>
              <a:t>утверждено </a:t>
            </a:r>
            <a:r>
              <a:rPr lang="ru-RU" sz="1800" b="1" dirty="0" smtClean="0"/>
              <a:t>«Положение о противовоздушной обороне СССР»</a:t>
            </a:r>
            <a:r>
              <a:rPr lang="ru-RU" dirty="0" smtClean="0"/>
              <a:t>, в котором местная противовоздушная оборона (МПВО) была выделена в самостоятельную организацию, призванную</a:t>
            </a:r>
            <a:r>
              <a:rPr lang="ru-RU" sz="1800" dirty="0" smtClean="0"/>
              <a:t> </a:t>
            </a:r>
            <a:r>
              <a:rPr lang="ru-RU" sz="1800" u="sng" dirty="0" smtClean="0"/>
              <a:t>защищать население и территорию </a:t>
            </a:r>
            <a:r>
              <a:rPr lang="ru-RU" sz="1800" dirty="0" smtClean="0"/>
              <a:t>страны от воздушной опасности в зоне возможного действия авиации противника.</a:t>
            </a:r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3518" y="4209170"/>
            <a:ext cx="22225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4 октября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1932 года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857620" y="3500438"/>
            <a:ext cx="4857784" cy="2857520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571480"/>
            <a:ext cx="5072098" cy="2071702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252" name="Picture 4" descr="http://yansk.ru/images/news/b_AD9EA6B1-1F11-47FA-B3E5-02F88C65A17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3571876"/>
            <a:ext cx="324720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254" name="Picture 6" descr="http://cp12.nevsepic.com.ua/61/1353763645-0477242-www.nevsepic.com.u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10510" y="357166"/>
            <a:ext cx="317633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642910" y="642918"/>
            <a:ext cx="47863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Годы Великой Отечественной войны</a:t>
            </a:r>
            <a:r>
              <a:rPr lang="ru-RU" dirty="0" smtClean="0"/>
              <a:t> показали, что от успешного решения задач по организации МПВО  зависела не только </a:t>
            </a:r>
            <a:r>
              <a:rPr lang="ru-RU" b="1" dirty="0" smtClean="0"/>
              <a:t>бесперебойная работа</a:t>
            </a:r>
            <a:r>
              <a:rPr lang="ru-RU" dirty="0" smtClean="0"/>
              <a:t> промышленности и транспорта, но и</a:t>
            </a:r>
            <a:r>
              <a:rPr lang="ru-RU" b="1" dirty="0" smtClean="0"/>
              <a:t> морально -политическое состояние</a:t>
            </a:r>
            <a:r>
              <a:rPr lang="ru-RU" dirty="0" smtClean="0"/>
              <a:t> войск.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3500438"/>
            <a:ext cx="4429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Главный итог </a:t>
            </a:r>
            <a:r>
              <a:rPr lang="ru-RU" dirty="0" smtClean="0"/>
              <a:t>деятельности МПВО страны в военное время состоит в том, что она обеспечила </a:t>
            </a:r>
            <a:r>
              <a:rPr lang="ru-RU" b="1" dirty="0" smtClean="0"/>
              <a:t>сохранение жизни и здоровья миллионам людей</a:t>
            </a:r>
            <a:r>
              <a:rPr lang="ru-RU" dirty="0" smtClean="0"/>
              <a:t>, </a:t>
            </a:r>
            <a:r>
              <a:rPr lang="ru-RU" b="1" dirty="0" smtClean="0"/>
              <a:t>ослабила</a:t>
            </a:r>
            <a:r>
              <a:rPr lang="ru-RU" dirty="0" smtClean="0"/>
              <a:t> </a:t>
            </a:r>
            <a:r>
              <a:rPr lang="ru-RU" b="1" dirty="0" smtClean="0"/>
              <a:t>разрушительное воздействие воздушных ударов противника</a:t>
            </a:r>
            <a:r>
              <a:rPr lang="ru-RU" dirty="0" smtClean="0"/>
              <a:t>. В этом убедительное доказательство её эффективности и правильной организации. </a:t>
            </a:r>
          </a:p>
          <a:p>
            <a:pPr algn="ctr"/>
            <a:r>
              <a:rPr lang="ru-RU" dirty="0" smtClean="0"/>
              <a:t>МПВО полностью оправдала своё предназначение.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929190" y="3929066"/>
            <a:ext cx="4000528" cy="2286016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85728"/>
            <a:ext cx="4572032" cy="3214710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428604"/>
            <a:ext cx="4357718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/>
              <a:t>Основными задачами МПВО в период с июня 1945 года по июль 1961 год были:</a:t>
            </a:r>
          </a:p>
          <a:p>
            <a:pPr indent="365125">
              <a:lnSpc>
                <a:spcPct val="90000"/>
              </a:lnSpc>
              <a:buFont typeface="Arial" pitchFamily="34" charset="0"/>
              <a:buChar char="•"/>
              <a:tabLst>
                <a:tab pos="1611313" algn="l"/>
              </a:tabLst>
            </a:pPr>
            <a:r>
              <a:rPr lang="ru-RU" dirty="0" smtClean="0"/>
              <a:t>Обезвреживание мин и снарядов</a:t>
            </a:r>
          </a:p>
          <a:p>
            <a:pPr indent="365125">
              <a:lnSpc>
                <a:spcPct val="90000"/>
              </a:lnSpc>
              <a:buFont typeface="Arial" pitchFamily="34" charset="0"/>
              <a:buChar char="•"/>
              <a:tabLst>
                <a:tab pos="1611313" algn="l"/>
              </a:tabLst>
            </a:pPr>
            <a:r>
              <a:rPr lang="ru-RU" dirty="0" smtClean="0"/>
              <a:t>Разборка завалов (435 000 куб.м.)</a:t>
            </a:r>
          </a:p>
          <a:p>
            <a:pPr indent="365125">
              <a:lnSpc>
                <a:spcPct val="90000"/>
              </a:lnSpc>
              <a:buFont typeface="Arial" pitchFamily="34" charset="0"/>
              <a:buChar char="•"/>
              <a:tabLst>
                <a:tab pos="1611313" algn="l"/>
              </a:tabLst>
            </a:pPr>
            <a:r>
              <a:rPr lang="ru-RU" dirty="0" smtClean="0"/>
              <a:t>Восстановление предприятий</a:t>
            </a:r>
          </a:p>
          <a:p>
            <a:pPr indent="365125">
              <a:lnSpc>
                <a:spcPct val="90000"/>
              </a:lnSpc>
              <a:buFont typeface="Arial" pitchFamily="34" charset="0"/>
              <a:buChar char="•"/>
              <a:tabLst>
                <a:tab pos="1611313" algn="l"/>
              </a:tabLst>
            </a:pPr>
            <a:r>
              <a:rPr lang="ru-RU" dirty="0" smtClean="0"/>
              <a:t>Ремонт и постройка заново зданий (15 000) и жилых домов</a:t>
            </a:r>
          </a:p>
          <a:p>
            <a:pPr indent="365125">
              <a:lnSpc>
                <a:spcPct val="90000"/>
              </a:lnSpc>
              <a:buFont typeface="Arial" pitchFamily="34" charset="0"/>
              <a:buChar char="•"/>
              <a:tabLst>
                <a:tab pos="1611313" algn="l"/>
              </a:tabLst>
            </a:pPr>
            <a:r>
              <a:rPr lang="ru-RU" dirty="0" smtClean="0"/>
              <a:t>Восстановление водопроводных и канализационных магистралей</a:t>
            </a:r>
          </a:p>
          <a:p>
            <a:pPr indent="365125">
              <a:lnSpc>
                <a:spcPct val="90000"/>
              </a:lnSpc>
              <a:buFont typeface="Arial" pitchFamily="34" charset="0"/>
              <a:buChar char="•"/>
              <a:tabLst>
                <a:tab pos="1611313" algn="l"/>
              </a:tabLst>
            </a:pPr>
            <a:r>
              <a:rPr lang="ru-RU" dirty="0" smtClean="0"/>
              <a:t>Восстановление линий связи</a:t>
            </a:r>
          </a:p>
          <a:p>
            <a:pPr indent="365125">
              <a:lnSpc>
                <a:spcPct val="90000"/>
              </a:lnSpc>
              <a:buFont typeface="Arial" pitchFamily="34" charset="0"/>
              <a:buChar char="•"/>
              <a:tabLst>
                <a:tab pos="1611313" algn="l"/>
              </a:tabLst>
            </a:pPr>
            <a:r>
              <a:rPr lang="ru-RU" dirty="0" smtClean="0"/>
              <a:t>Восстановление шоссейных дорог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4071942"/>
            <a:ext cx="3786214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1938" algn="just">
              <a:lnSpc>
                <a:spcPct val="80000"/>
              </a:lnSpc>
              <a:tabLst>
                <a:tab pos="1611313" algn="l"/>
              </a:tabLst>
            </a:pPr>
            <a:r>
              <a:rPr lang="ru-RU" b="1" dirty="0" smtClean="0"/>
              <a:t>В 1961 году на базе МПВО в стране была создана новая общегосударственная система – Гражданская оборона СССР. В основу новой системы легли опыт, традиции, всё лучшее, что было создано за годы существования МПВО.</a:t>
            </a:r>
            <a:endParaRPr lang="ru-RU" dirty="0" smtClean="0"/>
          </a:p>
        </p:txBody>
      </p:sp>
      <p:pic>
        <p:nvPicPr>
          <p:cNvPr id="4" name="Picture 6" descr="https://i.mycdn.me/image?id=805371361047&amp;t=0&amp;plc=WEB&amp;tkn=*QgFZzn9L9MpHt2P83RzS_N-iDok"/>
          <p:cNvPicPr>
            <a:picLocks noChangeAspect="1" noChangeArrowheads="1"/>
          </p:cNvPicPr>
          <p:nvPr/>
        </p:nvPicPr>
        <p:blipFill>
          <a:blip r:embed="rId2"/>
          <a:srcRect t="10274" b="5437"/>
          <a:stretch>
            <a:fillRect/>
          </a:stretch>
        </p:blipFill>
        <p:spPr bwMode="auto">
          <a:xfrm>
            <a:off x="233363" y="3643314"/>
            <a:ext cx="4410075" cy="292895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893865"/>
            <a:ext cx="435771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rgbClr val="FF0000"/>
                </a:solidFill>
              </a:rPr>
              <a:t>Землетрясение       Ашхабад   </a:t>
            </a:r>
          </a:p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rgbClr val="FF0000"/>
                </a:solidFill>
              </a:rPr>
              <a:t>5 - 6.10.1948г. </a:t>
            </a:r>
            <a:r>
              <a:rPr lang="ru-RU" sz="1800" dirty="0" smtClean="0">
                <a:solidFill>
                  <a:srgbClr val="FF0000"/>
                </a:solidFill>
              </a:rPr>
              <a:t>(176тыс. погибших)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3643314"/>
            <a:ext cx="250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Туркменская ССР</a:t>
            </a:r>
            <a:endParaRPr lang="ru-RU" sz="1600" dirty="0"/>
          </a:p>
        </p:txBody>
      </p:sp>
      <p:pic>
        <p:nvPicPr>
          <p:cNvPr id="10" name="Picture 4" descr="http://www.protivogas.ru/gal/big/17/83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642918"/>
            <a:ext cx="3714776" cy="2509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286248" y="4071942"/>
            <a:ext cx="4429156" cy="2286016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285728"/>
            <a:ext cx="4714908" cy="3786214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226" name="Picture 2" descr="http://knu.znate.ru/pars_docs/refs/474/473297/473297_html_m55e7f7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000504"/>
            <a:ext cx="374726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85720" y="357166"/>
            <a:ext cx="450059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/>
              <a:t>13 июля 1961 </a:t>
            </a:r>
            <a:r>
              <a:rPr lang="ru-RU" sz="1700" dirty="0" smtClean="0"/>
              <a:t>года было принято «Положение о Гражданской обороне СССР», где определялось, что «Гражданская оборона является системой общегосударственных оборонных мероприятий, осуществляемых заблаговременно в мирное время в целях защиты населения и народного хозяйства страны от ракетно-ядерного, химического, бактериологического оружия, проведения спасательных и неотложных аварийно-восстановительных работ (СНАВР) в очагах поражения, которая строится по территориально-производственному принципу».</a:t>
            </a:r>
            <a:endParaRPr lang="ru-RU" sz="17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4143380"/>
            <a:ext cx="421484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/>
              <a:t>1961-1971</a:t>
            </a:r>
            <a:r>
              <a:rPr lang="ru-RU" dirty="0" smtClean="0"/>
              <a:t> годы были самыми активными  в боевой деятельности  воинов-пиротехников гражданской обороны, которыми было обезврежено и уничтожено 656 тыс. вражеских авиабомб, 1622 тыс.артиллеристских снарядов и мин, 2162 тыс. фугасов и др. взрывоопасных предметов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0"/>
            <a:ext cx="478631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800" b="1" dirty="0" smtClean="0"/>
          </a:p>
        </p:txBody>
      </p:sp>
      <p:pic>
        <p:nvPicPr>
          <p:cNvPr id="11" name="Picture 2" descr="http://s00.yaplakal.com/pics/pics_original/1/3/1/289131.jpg"/>
          <p:cNvPicPr>
            <a:picLocks noChangeAspect="1" noChangeArrowheads="1"/>
          </p:cNvPicPr>
          <p:nvPr/>
        </p:nvPicPr>
        <p:blipFill>
          <a:blip r:embed="rId3"/>
          <a:srcRect l="10452" r="13367"/>
          <a:stretch>
            <a:fillRect/>
          </a:stretch>
        </p:blipFill>
        <p:spPr bwMode="auto">
          <a:xfrm>
            <a:off x="5072066" y="428604"/>
            <a:ext cx="3714776" cy="3311525"/>
          </a:xfrm>
          <a:prstGeom prst="rect">
            <a:avLst/>
          </a:prstGeom>
          <a:noFill/>
          <a:ln w="38100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429124" y="214290"/>
            <a:ext cx="4572032" cy="3714776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3929066"/>
            <a:ext cx="4357718" cy="2643206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2" name="Picture 2" descr="http://vg-news.ru/sites/default/files/uploads/201210/%20%D0%BF%D0%BE%20%D0%93%D0%9E_4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500042"/>
            <a:ext cx="342902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04" name="Picture 4" descr="http://img.gazeta.ru/files3/345/4783345/TASS_3181550-pic4_zoom-1000x1000-244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4000504"/>
            <a:ext cx="378621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500562" y="428605"/>
            <a:ext cx="4429124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 В начале </a:t>
            </a:r>
            <a:r>
              <a:rPr lang="ru-RU" b="1" dirty="0" smtClean="0"/>
              <a:t>70-х годов </a:t>
            </a:r>
            <a:r>
              <a:rPr lang="ru-RU" dirty="0" smtClean="0"/>
              <a:t>ХХ столетия реально возникла угроза внезапного ядерного нападения на территорию СССР . Сложившаяся обстановка потребовала внести изменения и в деятельность Гражданской обороны СССР, прежде всего, повысить эффективность защиты населения. В </a:t>
            </a:r>
            <a:r>
              <a:rPr lang="ru-RU" b="1" dirty="0" smtClean="0"/>
              <a:t>1976</a:t>
            </a:r>
            <a:r>
              <a:rPr lang="ru-RU" dirty="0" smtClean="0"/>
              <a:t> году правительством было принято решение о возложении на Гражданскую оборону СССР задачи по повышению устойчивости функционирования народного хозяйства в военное время.</a:t>
            </a:r>
          </a:p>
          <a:p>
            <a:pPr algn="ctr"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071942"/>
            <a:ext cx="4071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Опыт ликвидации последствий аварии 1986 года на Чернобыльской АЭС и </a:t>
            </a:r>
            <a:r>
              <a:rPr lang="ru-RU" dirty="0" err="1" smtClean="0"/>
              <a:t>Спитакское</a:t>
            </a:r>
            <a:r>
              <a:rPr lang="ru-RU" dirty="0" smtClean="0"/>
              <a:t> землетрясение 1988 года в Армении способствовало принятию решения о создании </a:t>
            </a:r>
            <a:r>
              <a:rPr lang="ru-RU" b="1" dirty="0" smtClean="0"/>
              <a:t>специальной государственной системы </a:t>
            </a:r>
            <a:r>
              <a:rPr lang="ru-RU" dirty="0" smtClean="0"/>
              <a:t>по защите населения и территорий от чрезвычайных ситуаций. </a:t>
            </a: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214290"/>
            <a:ext cx="8715436" cy="6357982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28604"/>
            <a:ext cx="807246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Образование государственной системы по предупреждению и действиям в чрезвычайных ситуациях началось с создания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1989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году в структуре Правительства СССР специального органа - Государственной комиссии Совета Министров СССР по чрезвычайным ситуациям, а затем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декабре 1990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года – Государственной системы по предупреждению и действиям в чрезвычайных ситуациях.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Несколько позже,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1990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году, в РСФСР был создан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Российский корпус спасателей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на правах государственного комитета, преобразованный в 1991 году в Государственный Комитет РФ по чрезвычайным ситуациям, а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ноябре 1991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года на его базе и базе Штаба гражданской обороны РСФСР был создан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Государственный Комитет РСФСР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 делам гражданской обороны, чрезвычайным ситуациям и ликвидации последствий стихийных бедствий (ГКЧС РСФСР).</a:t>
            </a:r>
          </a:p>
          <a:p>
            <a:pPr indent="450000"/>
            <a:r>
              <a:rPr lang="ru-RU" dirty="0" smtClean="0"/>
              <a:t> В </a:t>
            </a:r>
            <a:r>
              <a:rPr lang="ru-RU" b="1" dirty="0" smtClean="0"/>
              <a:t>апреле 1992 </a:t>
            </a:r>
            <a:r>
              <a:rPr lang="ru-RU" dirty="0" smtClean="0"/>
              <a:t>года была создана Российская </a:t>
            </a:r>
            <a:r>
              <a:rPr lang="ru-RU" b="1" dirty="0" smtClean="0"/>
              <a:t>система предупреждения </a:t>
            </a:r>
            <a:r>
              <a:rPr lang="ru-RU" dirty="0" smtClean="0"/>
              <a:t>и действий в чрезвычайных ситуациях, преобразованная позже в единую государственную систему предупреждения и ликвидации чрезвычайных ситуаций (РСЧС). </a:t>
            </a:r>
          </a:p>
          <a:p>
            <a:pPr indent="450000"/>
            <a:r>
              <a:rPr lang="ru-RU" dirty="0" smtClean="0"/>
              <a:t>12 февраля </a:t>
            </a:r>
            <a:r>
              <a:rPr lang="ru-RU" b="1" dirty="0" smtClean="0"/>
              <a:t>1998</a:t>
            </a:r>
            <a:r>
              <a:rPr lang="ru-RU" dirty="0" smtClean="0"/>
              <a:t> года Государственной Думой был принят Федеральный </a:t>
            </a:r>
            <a:r>
              <a:rPr lang="ru-RU" b="1" dirty="0" smtClean="0"/>
              <a:t>закон «О гражданской обороне»  </a:t>
            </a:r>
            <a:r>
              <a:rPr lang="ru-RU" dirty="0" smtClean="0"/>
              <a:t>№28-ФЗ. Впервые в истории России проблемы гражданской обороны были регламентированы законодательным </a:t>
            </a:r>
            <a:r>
              <a:rPr lang="ru-RU" smtClean="0"/>
              <a:t>актом</a:t>
            </a:r>
            <a:r>
              <a:rPr lang="ru-RU" smtClean="0"/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5436" cy="6357982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14348" y="428604"/>
            <a:ext cx="7929618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Основными задачами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области гражданской обороны являются: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1. Подготовка населения в области гражданской обороны;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Оповещение населения об опасностях, возникающих при военных конфликтах или вследствие этих конфликтов, а также при чрезвычайных ситуациях природного и техногенного характера;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 Эвакуация населения, материальных и культурных ценностей в безопасные районы;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4. Предоставление населению средств индивидуальной и коллективной защиты;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5. Проведение мероприятий по световой маскировке и другим видам маскировки;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6. Проведение аварийно-спасательных и других неотложных работ в случае возникновения опасностей для населения при военных конфликтах или вследствие этих конфликтов, а также при чрезвычайных ситуациях природного и техногенного характера;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7. Первоочередное жизнеобеспечение населения, пострадавшего при военных конфликтах или вследствие этих конфликтов, а также при чрезвычайных ситуациях природного и техногенного характера;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8. Борьба с пожарами, возникшими при военных конфликтах или вследствие этих конфликтов;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85720" y="214290"/>
            <a:ext cx="8715436" cy="6357982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857232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9. Обнаружение и обозначение районов, подвергшихся радиоактивному, химическому, биологическому или иному заражению;</a:t>
            </a:r>
            <a:endParaRPr lang="ru-RU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10. Санитарная обработка населения, обеззараживание зданий и сооружений, специальная обработка техники и территорий;</a:t>
            </a:r>
            <a:endParaRPr lang="ru-RU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11. Восстановление и поддержание порядка в районах, пострадавших при военных конфликтах или вследствие этих конфликтов, а также при чрезвычайных ситуациях природного и техногенного характера;</a:t>
            </a:r>
            <a:endParaRPr lang="ru-RU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12. Срочное восстановление функционирования необходимых коммунальных служб в военное время;</a:t>
            </a:r>
            <a:endParaRPr lang="ru-RU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13. Срочное захоронение трупов в военное время;</a:t>
            </a:r>
            <a:endParaRPr lang="ru-RU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14. Обеспечение устойчивости функционирования организаций, необходимых для выживания населения при военных конфликтах или вследствие этих конфликтов, а также при чрезвычайных ситуациях природного и техногенного характера;</a:t>
            </a:r>
            <a:endParaRPr lang="ru-RU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15. Обеспечение постоянной готовности сил и средств гражданской обороны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957</Words>
  <PresentationFormat>Экран (4:3)</PresentationFormat>
  <Paragraphs>47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69</cp:revision>
  <dcterms:created xsi:type="dcterms:W3CDTF">2020-09-16T13:36:41Z</dcterms:created>
  <dcterms:modified xsi:type="dcterms:W3CDTF">2020-09-25T09:10:56Z</dcterms:modified>
</cp:coreProperties>
</file>